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3" r:id="rId15"/>
    <p:sldId id="304" r:id="rId16"/>
    <p:sldId id="269" r:id="rId17"/>
    <p:sldId id="305" r:id="rId18"/>
    <p:sldId id="270" r:id="rId19"/>
    <p:sldId id="306" r:id="rId20"/>
    <p:sldId id="307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98700" y="2655800"/>
            <a:ext cx="3546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88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CAD085-E8A6-8845-BD4E-CB4CCA059FC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CAD085-E8A6-8845-BD4E-CB4CCA059FC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4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1411350" y="1777333"/>
            <a:ext cx="6321300" cy="33032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513950" y="2111133"/>
            <a:ext cx="61161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919325" y="3583533"/>
            <a:ext cx="3305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206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1411350" y="960000"/>
            <a:ext cx="6321300" cy="49380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03228"/>
              </a:solidFill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105050" y="960000"/>
            <a:ext cx="4933800" cy="49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✣"/>
              <a:defRPr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224425" y="1970333"/>
            <a:ext cx="6695100" cy="4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22" name="Google Shape;22;p5"/>
          <p:cNvCxnSpPr/>
          <p:nvPr/>
        </p:nvCxnSpPr>
        <p:spPr>
          <a:xfrm>
            <a:off x="4279500" y="1903067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351075" y="2024500"/>
            <a:ext cx="3126900" cy="43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66144" y="2024500"/>
            <a:ext cx="3126900" cy="43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28" name="Google Shape;28;p6"/>
          <p:cNvCxnSpPr/>
          <p:nvPr/>
        </p:nvCxnSpPr>
        <p:spPr>
          <a:xfrm>
            <a:off x="4279500" y="1903067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961200" y="2069800"/>
            <a:ext cx="2307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2"/>
          </p:nvPr>
        </p:nvSpPr>
        <p:spPr>
          <a:xfrm>
            <a:off x="3386413" y="2069800"/>
            <a:ext cx="2307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3"/>
          </p:nvPr>
        </p:nvSpPr>
        <p:spPr>
          <a:xfrm>
            <a:off x="5811626" y="2069800"/>
            <a:ext cx="2307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35" name="Google Shape;35;p7"/>
          <p:cNvCxnSpPr/>
          <p:nvPr/>
        </p:nvCxnSpPr>
        <p:spPr>
          <a:xfrm>
            <a:off x="4279500" y="1903067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cxnSp>
        <p:nvCxnSpPr>
          <p:cNvPr id="39" name="Google Shape;39;p8"/>
          <p:cNvCxnSpPr/>
          <p:nvPr/>
        </p:nvCxnSpPr>
        <p:spPr>
          <a:xfrm>
            <a:off x="4279500" y="1903067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200"/>
              <a:buFont typeface="Cinzel"/>
              <a:buNone/>
              <a:defRPr sz="1200" b="1">
                <a:latin typeface="Cinzel"/>
                <a:ea typeface="Cinzel"/>
                <a:cs typeface="Cinzel"/>
                <a:sym typeface="Cinzel"/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43" name="Google Shape;43;p9"/>
          <p:cNvCxnSpPr/>
          <p:nvPr/>
        </p:nvCxnSpPr>
        <p:spPr>
          <a:xfrm>
            <a:off x="4279500" y="5517267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Cinzel"/>
                <a:ea typeface="Cinzel"/>
                <a:cs typeface="Cinzel"/>
                <a:sym typeface="Cinzel"/>
              </a:defRPr>
            </a:lvl1pPr>
            <a:lvl2pPr lvl="1">
              <a:buNone/>
              <a:defRPr>
                <a:latin typeface="Cinzel"/>
                <a:ea typeface="Cinzel"/>
                <a:cs typeface="Cinzel"/>
                <a:sym typeface="Cinzel"/>
              </a:defRPr>
            </a:lvl2pPr>
            <a:lvl3pPr lvl="2">
              <a:buNone/>
              <a:defRPr>
                <a:latin typeface="Cinzel"/>
                <a:ea typeface="Cinzel"/>
                <a:cs typeface="Cinzel"/>
                <a:sym typeface="Cinzel"/>
              </a:defRPr>
            </a:lvl3pPr>
            <a:lvl4pPr lvl="3">
              <a:buNone/>
              <a:defRPr>
                <a:latin typeface="Cinzel"/>
                <a:ea typeface="Cinzel"/>
                <a:cs typeface="Cinzel"/>
                <a:sym typeface="Cinzel"/>
              </a:defRPr>
            </a:lvl4pPr>
            <a:lvl5pPr lvl="4">
              <a:buNone/>
              <a:defRPr>
                <a:latin typeface="Cinzel"/>
                <a:ea typeface="Cinzel"/>
                <a:cs typeface="Cinzel"/>
                <a:sym typeface="Cinzel"/>
              </a:defRPr>
            </a:lvl5pPr>
            <a:lvl6pPr lvl="5">
              <a:buNone/>
              <a:defRPr>
                <a:latin typeface="Cinzel"/>
                <a:ea typeface="Cinzel"/>
                <a:cs typeface="Cinzel"/>
                <a:sym typeface="Cinzel"/>
              </a:defRPr>
            </a:lvl6pPr>
            <a:lvl7pPr lvl="6">
              <a:buNone/>
              <a:defRPr>
                <a:latin typeface="Cinzel"/>
                <a:ea typeface="Cinzel"/>
                <a:cs typeface="Cinzel"/>
                <a:sym typeface="Cinzel"/>
              </a:defRPr>
            </a:lvl7pPr>
            <a:lvl8pPr lvl="7">
              <a:buNone/>
              <a:defRPr>
                <a:latin typeface="Cinzel"/>
                <a:ea typeface="Cinzel"/>
                <a:cs typeface="Cinzel"/>
                <a:sym typeface="Cinzel"/>
              </a:defRPr>
            </a:lvl8pPr>
            <a:lvl9pPr lvl="8">
              <a:buNone/>
              <a:defRPr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5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4425" y="1970333"/>
            <a:ext cx="6695100" cy="4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43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文學大數據：如何找出暢銷書指紋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解構1500本經典與名作家的寫作祕密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32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阮家慶</a:t>
            </a:r>
            <a:endParaRPr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sz="3200" dirty="0" err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國立彰化師範大學英語系</a:t>
            </a:r>
            <a:endParaRPr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1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寫作金律第一條：「不用副詞」？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最好的書，用的副詞比較少嗎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大多數是如此，但是並非絕對。光是副詞率本身，無法對一本書成功與否有如此直接的影響。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男女作家下筆有什麼不同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哪些詞彙或書籍是「最男性化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最女性化」的代表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有沒有一個機制可以檢查出作品帶有「性別偏見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哪個性別的作家較常讓角色「尖叫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露齒一笑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」、「吻」？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425" y="1970333"/>
            <a:ext cx="6987922" cy="4597600"/>
          </a:xfrm>
        </p:spPr>
        <p:txBody>
          <a:bodyPr/>
          <a:lstStyle/>
          <a:p>
            <a:r>
              <a:rPr sz="32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男女作家下筆有什麼不同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片段一：狗屎、聯盟、刮鬍子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片段二：買東西、男朋友、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&lt;3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片段三：實際上、每件事、他們的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片段四：以上、有些事、那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這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哪些詞彙或書籍是「最男性化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最女性化」的代表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經典小說中最具性別指示性的詞：</a:t>
            </a:r>
          </a:p>
          <a:p>
            <a:pPr lvl="1"/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男性：領袖、後面、公民的、比較大的、絕對地、敵人、夥伴、王、公共的、聯絡</a:t>
            </a:r>
          </a:p>
          <a:p>
            <a:pPr lvl="1"/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女性：枕頭、蕾絲、捲髮、連身裙、瓷器、裙子、窗簾、杯子、床單、聳肩</a:t>
            </a: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1744199"/>
            <a:ext cx="8453887" cy="4929996"/>
          </a:xfrm>
        </p:spPr>
        <p:txBody>
          <a:bodyPr>
            <a:normAutofit fontScale="92500" lnSpcReduction="2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哪些詞彙或書籍是「最男性化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最女性化」的代表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最男性化經典小說：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一位青年藝術家的畫像</a:t>
            </a: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夏綠蒂的網</a:t>
            </a:r>
            <a:endParaRPr lang="en-US" altLang="zh-TW" sz="2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歐蘭朵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*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最女性化經典小說：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愛倫的故事</a:t>
            </a: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altLang="zh-TW" sz="32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Rubyfruit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Jungle</a:t>
            </a: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發條橘子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*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*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」表示作者性別與數據預測的結果相反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75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99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提及最多女性人物的書顯然都是女作家寫的；反之，提及最多男性人物的書則出於男作家之手。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5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有沒有一個機制可以檢查出作品帶有「性別偏見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貝克德爾測驗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Bechdel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test)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用來檢測虛構作品有無性別偏見。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包括至少兩名女性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她們會彼此交談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三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她們必須談及男人以外的話題</a:t>
            </a:r>
            <a:endParaRPr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424" y="1970333"/>
            <a:ext cx="7471001" cy="4597600"/>
          </a:xfrm>
        </p:spPr>
        <p:txBody>
          <a:bodyPr>
            <a:normAutofit fontScale="77500" lnSpcReduction="20000"/>
          </a:bodyPr>
          <a:lstStyle/>
          <a:p>
            <a:r>
              <a:rPr sz="41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有沒有一個機制可以檢查出作品帶有「性別偏見</a:t>
            </a:r>
            <a:r>
              <a:rPr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  <a:endParaRPr lang="en-US" sz="4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他</a:t>
            </a:r>
            <a:r>
              <a:rPr lang="en-US" altLang="zh-TW"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zh-TW" altLang="en-US"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她比</a:t>
            </a:r>
            <a:r>
              <a:rPr lang="en-US" altLang="zh-TW"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(he-she ratio)</a:t>
            </a:r>
            <a:r>
              <a:rPr lang="zh-TW" altLang="en-US" sz="4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endParaRPr lang="en-US" altLang="zh-TW" sz="4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由男人寫的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紐約時報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暢銷書，有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45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本用「他」的比率大於「她」，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本相反</a:t>
            </a:r>
            <a:endParaRPr lang="en-US" altLang="zh-TW" sz="23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由女人撰寫的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紐約時報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暢銷書，有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17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本用「她」的比率大於「他」，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33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本相反</a:t>
            </a:r>
            <a:endParaRPr lang="en-US" altLang="zh-TW" sz="23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由男人撰寫的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本近代文學小說，有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42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本用「他」的比率大於「她」，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本相反</a:t>
            </a:r>
            <a:endParaRPr lang="en-US" altLang="zh-TW" sz="23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由女人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撰寫的</a:t>
            </a:r>
            <a:r>
              <a:rPr lang="en-US" altLang="zh-TW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本近代文學小說，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有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23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用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「她」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的比率大於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「他」，</a:t>
            </a:r>
            <a:r>
              <a:rPr lang="en-US" altLang="zh-TW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27</a:t>
            </a:r>
            <a:r>
              <a:rPr lang="zh-TW" altLang="en-US" sz="3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</a:t>
            </a:r>
            <a:r>
              <a:rPr lang="zh-TW" altLang="en-US" sz="3400" dirty="0">
                <a:latin typeface="Times New Roman" panose="02020603050405020304" pitchFamily="18" charset="0"/>
                <a:ea typeface="標楷體" panose="03000509000000000000" pitchFamily="65" charset="-120"/>
              </a:rPr>
              <a:t>相反</a:t>
            </a:r>
            <a:endParaRPr lang="en-US" altLang="zh-TW" sz="23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2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哪個性別的作家較常讓角色「尖叫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露齒一笑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」、「吻」？</a:t>
            </a: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295" y="3455231"/>
            <a:ext cx="5995359" cy="2472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哪個性別的作家較常讓角色「尖叫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露齒一笑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」、「吻」？</a:t>
            </a: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31" y="3355980"/>
            <a:ext cx="6366294" cy="262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聯邦論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》(The Federalist papers)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亞歷山大．漢彌爾頓、詹姆士．麥迪遜、約翰．傑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未署名的這12篇文章到底是誰寫的？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2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寫作者的性別會影響作品嗎？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哪個性別的作家較常讓角色「尖叫」、「露齒一笑」、「吻」？</a:t>
            </a:r>
          </a:p>
          <a:p>
            <a:endParaRPr sz="36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28" y="3369526"/>
            <a:ext cx="5926237" cy="244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3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大數據下，作家的風格指紋如何呈現？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作家的用字會維持一致嗎？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撰寫不同類型、不同時空背景的書籍時，作家筆下的風格會改變嗎？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作家寫作時留下的風格指紋是否夠特殊、夠持久，能透過數據找出規律？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3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大數據下，作家的風格指紋如何呈現？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425" y="1970333"/>
            <a:ext cx="7074186" cy="4597600"/>
          </a:xfrm>
        </p:spPr>
        <p:txBody>
          <a:bodyPr>
            <a:normAutofit lnSpcReduction="1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作家的用字會維持一致嗎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5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莫華二氏提出的假設：「作家使用詞彙的頻率在自己所有作品中都差不多」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作者想要測試是否真的有「文學指紋」？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結果：作家寫到後來確實會發展出特殊又穩定的風格，就像真的指紋一樣，獨一無二、永久不變。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3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大數據下，作家的風格指紋如何呈現？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撰寫不同類型、不同時空背景的書籍時，作家筆下的風格會改變嗎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改變的機率甚微。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3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大數據下，作家的風格指紋如何呈現？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作家寫作時留下的風格指紋是否夠特殊、夠持久，能透過數據找出規律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依據作者以莫華二氏統計法來分析，都可以透過數據找出規律。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4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暢銷作家的獨門寫作訣竅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那些提出寫作建議的作家們，真的也遵循自己的意見了嗎？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根據史傳克與懷特的《風格的要素》一書，我們應該多用名詞與動詞、少用形容詞與副詞？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文章裡的水蛭是哪些詞彙？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4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暢銷作家的獨門寫作訣竅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764" y="1797805"/>
            <a:ext cx="7350232" cy="4597600"/>
          </a:xfrm>
        </p:spPr>
        <p:txBody>
          <a:bodyPr>
            <a:normAutofit fontScale="92500" lnSpcReduction="1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那些提出寫作建議的作家們，真的也遵循自己的意見了嗎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李歐納提出一條驚嘆號定律：「驚嘆號的使用，在每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100,000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字裡不能超過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2-3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個」。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李歐納寫過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45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本小說總計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340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萬字，如果遵守自己提的定律，只能有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個驚嘆號出現，結果他用了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1651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個。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他在提出定律之後較少使用驚嘆號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4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暢銷作家的獨門寫作訣竅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根據史傳克與懷特的《風格的要素》一書，我們應該多用名詞與動詞、少用形容詞與副詞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實驗結果說明，有些寫作祕訣確實更普遍、更適用，但有些是獨門癖。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4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暢銷作家的獨門寫作訣竅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文章裡的水蛭是哪些詞彙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「不」、「頗」、「很少」、「相當」，文章裡的水蛭，吸取文字的血氣。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5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暢銷書越來越笨了嗎？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有沒有一個能測量各種文本難易度的公式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檢視過去五十年來的暢銷書榜單，可發現書籍的閱讀難度正在下滑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暢銷書榜單上的書都充滿比較簡單的句子、用了更多單音節的字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當文本越來越簡單，難道就是壞事嗎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歷史學家爭了了超過150年之久，但真實的結果卻還是無法得知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統計學家費德列克．莫期提勒、大衛．華萊士1963年給了答案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5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暢銷書越來越笨了嗎？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sz="36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有沒有一個能測量各種文本難易度的公式？</a:t>
                </a:r>
              </a:p>
              <a:p>
                <a:r>
                  <a:rPr lang="en-US" sz="36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Flesch-Kincard</a:t>
                </a:r>
                <a:r>
                  <a:rPr lang="en-US" sz="36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Grade Level Test</a:t>
                </a:r>
              </a:p>
              <a:p>
                <a:pPr lvl="1"/>
                <a:r>
                  <a:rPr 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0.39(</a:t>
                </a:r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 panose="02040503050406030204" pitchFamily="18" charset="0"/>
                      </a:rPr>
                      <m:t>所</m:t>
                    </m:r>
                  </m:oMath>
                </a14:m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有字數</a:t>
                </a: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/</a:t>
                </a:r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所有句數</a:t>
                </a:r>
                <a:r>
                  <a:rPr 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)+11.8(</a:t>
                </a:r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所有音節數</a:t>
                </a: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/</a:t>
                </a:r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所有字數</a:t>
                </a:r>
                <a:r>
                  <a:rPr 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)-15.59</a:t>
                </a:r>
              </a:p>
              <a:p>
                <a:pPr lvl="1"/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如果落在</a:t>
                </a: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3</a:t>
                </a:r>
                <a:r>
                  <a:rPr lang="zh-TW" altLang="en-US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，意思就是小學三年級或以上的兒童可以讀懂。</a:t>
                </a:r>
                <a:endParaRPr lang="en-US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endParaRPr sz="36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0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5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暢銷書越來越笨了嗎？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檢視過去五十年來的暢銷書榜單，可發現書籍的閱讀難度正在下滑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美國政治說的語言難度正穩定下降，樂觀的人會說政治事務能觸及的民眾愈多；悲觀角度來看，政界智商逐年下降。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過去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50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多年來，書籍的閱讀難度也在下降。昔日最易讀的書，在今日最難讀。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5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暢銷書越來越笨了嗎？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暢銷書榜單上的書都充滿比較簡單的句子、用了更多單音節的字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愈接近近代，單音節的字愈多，句子也愈簡單。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暢銷書也因此愈來愈「笨」。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註：語言變化也是愈來愈簡化，如古英文到當代當文的變化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5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暢銷書越來越笨了嗎？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當文本越來越簡單，難道就是壞事嗎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文本變得更簡單，其實傳播的速度就會更快，傳播的範圍就會更廣，也較容易理解內容。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6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英國作家VS 美國作家，筆下的差異？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英國作家與美國作家下筆時有什麼不同？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住在不同地方的作家，主題的取向會有差異嗎？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美國人的書在英國比較好賣，或相反？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「一生必讀百本好書」名單上的作家國籍比例，已隨著時間推移而改變？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6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英國作家VS 美國作家，筆下的差異？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英國作家與美國作家下筆時有什麼不同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英國人使用「傢伙」是美國人的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27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倍，「老天爺」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倍，「好極了」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45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以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哈利波特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同人作品來看：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「傢伙」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(bloke)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：美國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23%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，英國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10%</a:t>
            </a: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「老天爺」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(blimey)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：美國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31%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，英國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14%</a:t>
            </a:r>
          </a:p>
          <a:p>
            <a:pPr lvl="1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「好極了」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(brilliant)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：美國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45%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，英國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38%</a:t>
            </a:r>
          </a:p>
          <a:p>
            <a:r>
              <a:rPr 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(JK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是英國人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6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英國作家VS 美國作家，筆下的差異？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住在不同地方的作家，主題的取向會有差異嗎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針對情色小說來看，美國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拖車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、英國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長沙發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作家主題取向有差異。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將地方縮小到德州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拖車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、紐約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地鐵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來看，也會得到不同結果。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6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英國作家VS 美國作家，筆下的差異？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美國人的書在英國比較好賣，或相反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美國人的書在英國不會比較好賣，在美國本地會賣得較好。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「一生必讀百本好書」名單上來看，美國亞馬遜名單內美國作家佔多數；英國亞馬遜名單內英國作家佔多數。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6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英國作家VS 美國作家，筆下的差異？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一生必讀百本好書」名單上的作家國籍比例，已隨著時間推移而改變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國籍比例確實隨著時間推移而有些改變，但基本上英國作家依舊在自己國家賣得較好，同理也適用美國作家。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英國排行榜過去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年來，美國作家佔比逐漸增加，但美國排行榜英國作家佔比卻逐漸在減少。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7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暢銷作家最愛用的字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馮內果在小說中最常用的句子是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就這樣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格雷的五十道陰影》最常寫的開頭語是「克里斯欽．格雷總裁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哪個作家最常寫「點頭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珍奧斯汀最愛寫的三組字彙是什麼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計算兩個人所寫文章中每個詞彙的頻率</a:t>
            </a:r>
            <a:endParaRPr sz="3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(2)計算12篇文章一般常用詞彙的頻率</a:t>
            </a: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比較文章中相同的常用詞彙使用頻率來進行判斷</a:t>
            </a:r>
            <a:endParaRPr sz="3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最後：12篇文章都是詹姆士．麥迪遜寫的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7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暢銷作家最愛用的字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馮內果在小說中最常用的句子是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：「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就這樣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就文學角度而言，一再重複「就這樣」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(So it goes)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為整篇故事設定了調性。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馮內果的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第五號屠宰場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出現了「就這樣」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106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次，佔全書總句書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2.5%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7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暢銷作家最愛用的字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格雷的五十道陰影》最常寫的開頭語是「克里斯欽．格雷總裁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同樣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地，「克里斯欽．格雷總裁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(Christian Grey CEO)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在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EL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．詹姆絲的這個作品內，出現次數最多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194)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7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暢銷作家最愛用的字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425" y="1734770"/>
            <a:ext cx="6695100" cy="4597600"/>
          </a:xfrm>
        </p:spPr>
        <p:txBody>
          <a:bodyPr>
            <a:noAutofit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哪個作家最常寫「點頭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」？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作家寫到後來可能會不自覺地「猛用」某些字，多到在一本書中寫它個幾百次。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麥可．康納利在某本書裡面，光是「點頭」就用了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243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次；每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100,000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詞有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109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次，是克莉絲蒂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倍，羅琳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倍，海明威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倍，當代美國語料庫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15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倍。</a:t>
            </a:r>
            <a:endParaRPr sz="3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7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暢銷作家最愛用的字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珍奧斯汀最愛寫的三組字彙是什麼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珍奧斯汀最愛寫的三組字彙為：禮節、猜想、輕率。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而這三個詞都出現在珍奧斯汀每一部作品中，使用頻率至少每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100,000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字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次，不能在語料庫中過於罕見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不可低於每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萬字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次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，不能是專有名詞。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8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作家名氣與書封設計的關聯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史蒂芬金的處女作《魔女嘉莉》暢銷後，他的名字在書封上被放大了幾倍？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書封上主筆與共筆作家的姓名比例，有什麼潛規則？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寫出第一本暢銷書後，續作的篇幅有什麼趨勢？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8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作家名氣與書封設計的關聯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史蒂芬金的處女作《魔女嘉莉》暢銷後，他的名字在書封上被放大了幾倍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史蒂芬金在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1974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年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魔女嘉莉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的書封佔不到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3%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的空間，而第二本書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撒冷地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則佔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7%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1989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年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黑暗之半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》47%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，接近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16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倍左右。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書籍行銷的思維：如果你的書從來沒賣過，作者姓名就不是銷售重點；如果銷售的好，作者姓名就是名氣，也就是銷售的重點。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8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作家名氣與書封設計的關聯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書封上主筆與共筆作家的姓名比例，有什麼潛規則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基本上誰的名氣較大，誰的姓名比例就會較大。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主作和共筆作家統計來說，從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28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倍到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倍都有可能。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8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作家名氣與書封設計的關聯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寫出第一本暢銷書後，續作的篇幅有什麼趨勢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篇幅與字數都會相對應的變大與膨脹。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羅琳的第一集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合利波特：神祕的魔法石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》1997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年出版，約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84000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字。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2007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年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哈利波特：死神的聖物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萬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7000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字。</a:t>
            </a:r>
            <a:endParaRPr sz="3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9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暢銷作家愛用的開頭與結尾寫法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有史以來最出色的開場白只有三個字？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文學史上有哪些令人印象深刻的開場白？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哪些開場白元素是作家會盡量避免的？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暢銷作家又是如何寫出一個讓人欲罷不能的結尾？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9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暢銷作家愛用的開頭與結尾寫法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有史以來最出色的開場白只有三個字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瑪格麗特．愛特伍最喜歡的文學作品開場白：「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Call me Ishmael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因為三個字「強而有力」。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但據統計結果：作家寫開場白的標準是選擇寧寫長、不寫短。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共通點：原創性、新鮮感、刻意打破常規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他們的方法也已受到「否證」驗證(對已知的文章進行測試及驗證)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1963年的眼球法vs2023年的超強計算能力個人電腦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9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暢銷作家愛用的開頭與結尾寫法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文學史上有哪些令人印象深刻的開場白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「凡是有錢的單身漢，必定缺個太太；這是舉世皆知的真理」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傲慢與偏見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「叫我以實瑪利吧」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白鯨記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「蘿莉塔，我生命的光、我腰間的火」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蘿莉培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260-261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9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暢銷作家愛用的開頭與結尾寫法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哪些開場白元素是作家會盡量避免的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陳腔濫調、老套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「天氣」向來就是陳腔濫調、老調的開場白元素，像是「那是個月黑風高的夜晚」。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李歐納寫作守則第一條：「絕對不要拿天氣當開場白」。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丹妮爾．斯蒂卻成了例外，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92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本小說裡，有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本開場白都提到了天氣，讀者也吃這套。</a:t>
            </a:r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9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暢銷作家愛用的開頭與結尾寫法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暢銷作家又是如何寫出一個讓人欲罷不能的結尾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懸念式結局：故事講到半途時喊停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「沒過多久，男孩們就在路上狂奔，追著那輛汽車」、「跟我來！」、「有水嗎？」、「好棒的主意！」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結語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1705" y="1608024"/>
            <a:ext cx="8160589" cy="4597600"/>
          </a:xfrm>
        </p:spPr>
        <p:txBody>
          <a:bodyPr/>
          <a:lstStyle/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「還．有．什．麼．要．說．的．嗎．？」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33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1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寫作金律第一條：「不用副詞」？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綜觀文學史，哪位作家用了最少的副詞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誰又用得最多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我們能證明優秀的文學作品確實都遵守了這條「寫作金律」嗎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最好的書，用的副詞比較少嗎</a:t>
            </a:r>
            <a:r>
              <a:rPr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1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寫作金律第一條：「不用副詞」？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綜觀文學史，哪位作家用了最少的副詞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童妮．摩里森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(76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個副詞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、海明威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(80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個副詞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1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寫作金律第一條：「不用副詞」？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誰又用得最多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辛克萊．劉易士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(142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副詞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、費茲傑羅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(128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副詞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sz="3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Chapter 1</a:t>
            </a:r>
          </a:p>
          <a:p>
            <a:r>
              <a:rPr sz="3200">
                <a:latin typeface="Times New Roman" panose="02020603050405020304" pitchFamily="18" charset="0"/>
                <a:ea typeface="標楷體" panose="03000509000000000000" pitchFamily="65" charset="-120"/>
              </a:rPr>
              <a:t>寫作金律第一條：「不用副詞」？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我們能證明優秀的文學作品確實都遵守了這條「寫作金律」嗎</a:t>
            </a:r>
            <a:r>
              <a:rPr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sz="32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大多數都是如此，但是仍有例外，如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前面的辛克萊．劉易士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(142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副詞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、費茲傑羅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(128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副詞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/10000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詞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sz="36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403228"/>
      </a:dk1>
      <a:lt1>
        <a:srgbClr val="FFFFFF"/>
      </a:lt1>
      <a:dk2>
        <a:srgbClr val="926940"/>
      </a:dk2>
      <a:lt2>
        <a:srgbClr val="F3EFEA"/>
      </a:lt2>
      <a:accent1>
        <a:srgbClr val="261408"/>
      </a:accent1>
      <a:accent2>
        <a:srgbClr val="8E5025"/>
      </a:accent2>
      <a:accent3>
        <a:srgbClr val="B68C68"/>
      </a:accent3>
      <a:accent4>
        <a:srgbClr val="E8DAC2"/>
      </a:accent4>
      <a:accent5>
        <a:srgbClr val="8E2525"/>
      </a:accent5>
      <a:accent6>
        <a:srgbClr val="B67068"/>
      </a:accent6>
      <a:hlink>
        <a:srgbClr val="403228"/>
      </a:hlink>
      <a:folHlink>
        <a:srgbClr val="6611CC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Dolabella · SlidesCarnival</Template>
  <TotalTime>431</TotalTime>
  <Words>2338</Words>
  <Application>Microsoft Office PowerPoint</Application>
  <PresentationFormat>如螢幕大小 (4:3)</PresentationFormat>
  <Paragraphs>276</Paragraphs>
  <Slides>53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53</vt:i4>
      </vt:variant>
    </vt:vector>
  </HeadingPairs>
  <TitlesOfParts>
    <vt:vector size="60" baseType="lpstr">
      <vt:lpstr>Cinzel</vt:lpstr>
      <vt:lpstr>Libre Baskerville</vt:lpstr>
      <vt:lpstr>標楷體</vt:lpstr>
      <vt:lpstr>Arial</vt:lpstr>
      <vt:lpstr>Cambria Math</vt:lpstr>
      <vt:lpstr>Times New Roman</vt:lpstr>
      <vt:lpstr>Dolabella template</vt:lpstr>
      <vt:lpstr>文學大數據：如何找出暢銷書指紋？ 解構1500本經典與名作家的寫作祕密</vt:lpstr>
      <vt:lpstr>Introduction</vt:lpstr>
      <vt:lpstr>Introduction</vt:lpstr>
      <vt:lpstr>Introduction</vt:lpstr>
      <vt:lpstr>Introduction</vt:lpstr>
      <vt:lpstr>Chapter 1 寫作金律第一條：「不用副詞」？</vt:lpstr>
      <vt:lpstr>Chapter 1 寫作金律第一條：「不用副詞」？</vt:lpstr>
      <vt:lpstr>Chapter 1 寫作金律第一條：「不用副詞」？</vt:lpstr>
      <vt:lpstr>Chapter 1 寫作金律第一條：「不用副詞」？</vt:lpstr>
      <vt:lpstr>Chapter 1 寫作金律第一條：「不用副詞」？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2 寫作者的性別會影響作品嗎？</vt:lpstr>
      <vt:lpstr>Chapter 3 大數據下，作家的風格指紋如何呈現？</vt:lpstr>
      <vt:lpstr>Chapter 3 大數據下，作家的風格指紋如何呈現？</vt:lpstr>
      <vt:lpstr>Chapter 3 大數據下，作家的風格指紋如何呈現？</vt:lpstr>
      <vt:lpstr>Chapter 3 大數據下，作家的風格指紋如何呈現？</vt:lpstr>
      <vt:lpstr>Chapter 4 暢銷作家的獨門寫作訣竅</vt:lpstr>
      <vt:lpstr>Chapter 4 暢銷作家的獨門寫作訣竅</vt:lpstr>
      <vt:lpstr>Chapter 4 暢銷作家的獨門寫作訣竅</vt:lpstr>
      <vt:lpstr>Chapter 4 暢銷作家的獨門寫作訣竅</vt:lpstr>
      <vt:lpstr>Chapter 5 暢銷書越來越笨了嗎？</vt:lpstr>
      <vt:lpstr>Chapter 5 暢銷書越來越笨了嗎？</vt:lpstr>
      <vt:lpstr>Chapter 5 暢銷書越來越笨了嗎？</vt:lpstr>
      <vt:lpstr>Chapter 5 暢銷書越來越笨了嗎？</vt:lpstr>
      <vt:lpstr>Chapter 5 暢銷書越來越笨了嗎？</vt:lpstr>
      <vt:lpstr>Chapter 6 英國作家VS 美國作家，筆下的差異？</vt:lpstr>
      <vt:lpstr>Chapter 6 英國作家VS 美國作家，筆下的差異？</vt:lpstr>
      <vt:lpstr>Chapter 6 英國作家VS 美國作家，筆下的差異？</vt:lpstr>
      <vt:lpstr>Chapter 6 英國作家VS 美國作家，筆下的差異？</vt:lpstr>
      <vt:lpstr>Chapter 6 英國作家VS 美國作家，筆下的差異？</vt:lpstr>
      <vt:lpstr>Chapter 7 暢銷作家最愛用的字</vt:lpstr>
      <vt:lpstr>Chapter 7 暢銷作家最愛用的字</vt:lpstr>
      <vt:lpstr>Chapter 7 暢銷作家最愛用的字</vt:lpstr>
      <vt:lpstr>Chapter 7 暢銷作家最愛用的字</vt:lpstr>
      <vt:lpstr>Chapter 7 暢銷作家最愛用的字</vt:lpstr>
      <vt:lpstr>Chapter 8 作家名氣與書封設計的關聯</vt:lpstr>
      <vt:lpstr>Chapter 8 作家名氣與書封設計的關聯</vt:lpstr>
      <vt:lpstr>Chapter 8 作家名氣與書封設計的關聯</vt:lpstr>
      <vt:lpstr>Chapter 8 作家名氣與書封設計的關聯</vt:lpstr>
      <vt:lpstr>Chapter 9 暢銷作家愛用的開頭與結尾寫法</vt:lpstr>
      <vt:lpstr>Chapter 9 暢銷作家愛用的開頭與結尾寫法</vt:lpstr>
      <vt:lpstr>Chapter 9 暢銷作家愛用的開頭與結尾寫法</vt:lpstr>
      <vt:lpstr>Chapter 9 暢銷作家愛用的開頭與結尾寫法</vt:lpstr>
      <vt:lpstr>Chapter 9 暢銷作家愛用的開頭與結尾寫法</vt:lpstr>
      <vt:lpstr>結語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文學大數據：如何找出暢銷書指紋？ 解構1500本經典與名作家的寫作祕密</dc:title>
  <dc:subject/>
  <dc:creator/>
  <cp:keywords/>
  <dc:description>generated using python-pptx</dc:description>
  <cp:lastModifiedBy>888</cp:lastModifiedBy>
  <cp:revision>43</cp:revision>
  <dcterms:created xsi:type="dcterms:W3CDTF">2013-01-27T09:14:16Z</dcterms:created>
  <dcterms:modified xsi:type="dcterms:W3CDTF">2023-06-04T20:38:22Z</dcterms:modified>
  <cp:category/>
</cp:coreProperties>
</file>